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40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46304" y="0"/>
            <a:ext cx="22860" cy="6858000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789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Calibri"/>
              </a:rPr>
              <a:t>SECI's Rs 5.25 thermal-mimic auction:</a:t>
            </a:r>
          </a:p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Calibri"/>
              </a:rPr>
              <a:t>designs, costs, and penalties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154680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1">
                <a:solidFill>
                  <a:srgbClr val="CFE1D7"/>
                </a:solidFill>
                <a:latin typeface="Calibri"/>
              </a:rPr>
              <a:t>Which solar + battery designs could serve the 1000 MW FDRE-RTC-V profile, at what cost, and with what penalties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4069080"/>
            <a:ext cx="2926080" cy="22860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425196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libri"/>
              </a:rPr>
              <a:t>Umed Paliwal   ·   Amol Phadke   ·   Nikit Abhyankar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590288"/>
            <a:ext cx="10058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CFE1D7"/>
                </a:solidFill>
                <a:latin typeface="Calibri"/>
              </a:rPr>
              <a:t>umed@berkeley.edu   ·   University of California, Berkeley   ·   August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THE TENDER AND THE RESULT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SECI's 1000 MW thermal-mimic tender cleared at Rs 5.25-5.26/kWh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SECI-FDRE-RTC-V: 1000 MW, ISTS-connected, RfS March 10 2026, e-reverse auction concluded August 7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325880"/>
            <a:ext cx="576072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WHAT THE PPA DEMANDS, PER 15-MINUTE BLOCK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56362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59562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1709928"/>
          <a:ext cx="57607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1965960"/>
                <a:gridCol w="1645920"/>
              </a:tblGrid>
              <a:tr h="36576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Window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Definition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Required DFR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Peak hours (6 hrs/day)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 b="0">
                          <a:solidFill>
                            <a:srgbClr val="283330"/>
                          </a:solidFill>
                          <a:latin typeface="Calibri"/>
                        </a:rPr>
                        <a:t>buyer-chosen day-ahead, 18:00 to 10:00 window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B8A52"/>
                          </a:solidFill>
                          <a:latin typeface="Calibri"/>
                        </a:rPr>
                        <a:t>&gt;= 90%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Solar hours (Grid-India)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 b="0">
                          <a:solidFill>
                            <a:srgbClr val="283330"/>
                          </a:solidFill>
                          <a:latin typeface="Calibri"/>
                        </a:rPr>
                        <a:t>roughly 08:00-18:00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B8A52"/>
                          </a:solidFill>
                          <a:latin typeface="Calibri"/>
                        </a:rPr>
                        <a:t>50% floor, 60% cap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Remaining hours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 b="0">
                          <a:solidFill>
                            <a:srgbClr val="283330"/>
                          </a:solidFill>
                          <a:latin typeface="Calibri"/>
                        </a:rPr>
                        <a:t>all other non-solar hours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B8A52"/>
                          </a:solidFill>
                          <a:latin typeface="Calibri"/>
                        </a:rPr>
                        <a:t>&gt;= 70%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" y="331012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3296412"/>
            <a:ext cx="559612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90" b="1" i="0">
                <a:solidFill>
                  <a:srgbClr val="10403B"/>
                </a:solidFill>
                <a:latin typeface="Calibri"/>
              </a:rPr>
              <a:t>Penalty: 1.5x the PPA tariff </a:t>
            </a:r>
            <a:r>
              <a:rPr sz="890" b="0" i="0">
                <a:solidFill>
                  <a:srgbClr val="283330"/>
                </a:solidFill>
                <a:latin typeface="Calibri"/>
              </a:rPr>
              <a:t>on every block's shortfall below the floor, reconciled monthly. No monsoon relaxation survived the amendments.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785616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3771900"/>
            <a:ext cx="559612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90" b="1" i="0">
                <a:solidFill>
                  <a:srgbClr val="10403B"/>
                </a:solidFill>
                <a:latin typeface="Calibri"/>
              </a:rPr>
              <a:t>Escape valve: 5% market energy. </a:t>
            </a:r>
            <a:r>
              <a:rPr sz="890" b="0" i="0">
                <a:solidFill>
                  <a:srgbClr val="283330"/>
                </a:solidFill>
                <a:latin typeface="Calibri"/>
              </a:rPr>
              <a:t>Clause 8.1.j lets the developer buy up to 5% of the annual required energy, about 292 GWh per GW-year, from the green market to fill shortfalls.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261104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4247388"/>
            <a:ext cx="559612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90" b="1" i="0">
                <a:solidFill>
                  <a:srgbClr val="10403B"/>
                </a:solidFill>
                <a:latin typeface="Calibri"/>
              </a:rPr>
              <a:t>Excess solar-hour power above the 60% cap </a:t>
            </a:r>
            <a:r>
              <a:rPr sz="890" b="0" i="0">
                <a:solidFill>
                  <a:srgbClr val="283330"/>
                </a:solidFill>
                <a:latin typeface="Calibri"/>
              </a:rPr>
              <a:t>earns only 50% of tariff (buyer holds first right of refusal).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1325880"/>
            <a:ext cx="52422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THE RESULT: 7 WINNERS AT RS 5.25-5.26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92240" y="156362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92240" y="159562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492240" y="1709928"/>
          <a:ext cx="523951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1051560"/>
                <a:gridCol w="896112"/>
              </a:tblGrid>
              <a:tr h="29718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Winner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Capacity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Rs/kWh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Kengeri Prime Solar (Rays Power)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180 MW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Resolven Four Energy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150 MW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Hexa Climate Solutions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150 MW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5.26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Hero Solar Energy (Hero Future)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120 MW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EMIF II Holding V II Cooperatief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100 MW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Purvah Green Power (RPSG)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70 MW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5.25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10403B"/>
                          </a:solidFill>
                          <a:latin typeface="Calibri"/>
                        </a:rPr>
                        <a:t>Juniper Green Energy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230-300 MW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 b="1">
                          <a:solidFill>
                            <a:srgbClr val="976A12"/>
                          </a:solidFill>
                          <a:latin typeface="Calibri"/>
                        </a:rPr>
                        <a:t>5.26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492240" y="4197096"/>
            <a:ext cx="52422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283330"/>
                </a:solidFill>
                <a:latin typeface="Calibri"/>
              </a:rPr>
              <a:t>16 bidders participated. Profile rewritten mid-tender: Amendment-03 (June 25) turned flat RTC into the three-tier thermal mimic above.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5623560"/>
            <a:ext cx="11277295" cy="548640"/>
          </a:xfrm>
          <a:prstGeom prst="roundRect">
            <a:avLst>
              <a:gd name="adj" fmla="val 9000"/>
            </a:avLst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3232" y="5751576"/>
            <a:ext cx="10765231" cy="2926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D9A036"/>
                </a:solidFill>
                <a:latin typeface="Calibri"/>
              </a:rPr>
              <a:t>MNRE Secretary, August 7: </a:t>
            </a:r>
            <a:r>
              <a:rPr sz="1050" b="0" i="1">
                <a:solidFill>
                  <a:srgbClr val="FFFFFF"/>
                </a:solidFill>
                <a:latin typeface="Calibri"/>
              </a:rPr>
              <a:t>“we discovered a rate of Rs 5.25 per unit for RE RTC”, </a:t>
            </a:r>
            <a:r>
              <a:rPr sz="1050" b="1" i="0">
                <a:solidFill>
                  <a:srgbClr val="2EB872"/>
                </a:solidFill>
                <a:latin typeface="Calibri"/>
              </a:rPr>
              <a:t>cheaper than recent thermal PPAs at Rs 5.4-6.3 per unit.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254496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Sources: SECI RfS SECI/C&amp;P/IPP/13/0020/25-26 (Mar 10, 2026), Amendments 01 (Apr 2), 02 (Apr 27), 03 (Jun 25, 2026), Clarifications-01 (Apr 27, 2026), seci.co.in tender SECI000240; results per SaurEnergy and MNRE Secretary statement, Aug 7, 2026 (Juniper reported at 300 MW quoted; 230 MW consistent with the 1000 MW cap and bucket-filling); thermal PPA range per Powerline, Mar 2026.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1 of 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STEP 1: UNDERSTAND THE REQUIRED PROFILE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The required profile: 90% in night peaks, 50-60% in solar hours</a:t>
            </a:r>
          </a:p>
        </p:txBody>
      </p:sp>
      <p:pic>
        <p:nvPicPr>
          <p:cNvPr id="8" name="Picture 7" descr="fig_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5880"/>
            <a:ext cx="7223760" cy="3068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4480560"/>
            <a:ext cx="7132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869" b="0" i="0">
                <a:solidFill>
                  <a:srgbClr val="283330"/>
                </a:solidFill>
                <a:latin typeface="Calibri"/>
              </a:rPr>
              <a:t>The buyer picks the 6 peak hours day-ahead, anywhere from 18:00 to 10:00 the next morning: the design must survive evening, morning, and split peaks.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1280160"/>
            <a:ext cx="400781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THE DAILY ENERGY MATH, PER GW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26679" y="151790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26679" y="1549907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26679" y="1737360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0" i="0">
                <a:solidFill>
                  <a:srgbClr val="283330"/>
                </a:solidFill>
                <a:latin typeface="Calibri"/>
              </a:rPr>
              <a:t>Peak, 6 h x 90%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8655" y="1737360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0403B"/>
                </a:solidFill>
                <a:latin typeface="Calibri"/>
              </a:rPr>
              <a:t>5.4 GWh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79" y="2020824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0" i="0">
                <a:solidFill>
                  <a:srgbClr val="283330"/>
                </a:solidFill>
                <a:latin typeface="Calibri"/>
              </a:rPr>
              <a:t>Solar hrs, 10 h x 50%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28655" y="2020824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0403B"/>
                </a:solidFill>
                <a:latin typeface="Calibri"/>
              </a:rPr>
              <a:t>5.0 GWh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6679" y="2304288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0" i="0">
                <a:solidFill>
                  <a:srgbClr val="283330"/>
                </a:solidFill>
                <a:latin typeface="Calibri"/>
              </a:rPr>
              <a:t>Remaining, 8 h x 70%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28655" y="2304288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0403B"/>
                </a:solidFill>
                <a:latin typeface="Calibri"/>
              </a:rPr>
              <a:t>5.6 GWh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6679" y="2587752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1" i="0">
                <a:solidFill>
                  <a:srgbClr val="10403B"/>
                </a:solidFill>
                <a:latin typeface="Calibri"/>
              </a:rPr>
              <a:t>Total per 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8655" y="2587752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B8A52"/>
                </a:solidFill>
                <a:latin typeface="Calibri"/>
              </a:rPr>
              <a:t>16.0 GWh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26679" y="2816352"/>
            <a:ext cx="4007815" cy="10972"/>
          </a:xfrm>
          <a:prstGeom prst="rect">
            <a:avLst/>
          </a:prstGeom>
          <a:solidFill>
            <a:srgbClr val="E1DAC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26679" y="2871216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1" i="0">
                <a:solidFill>
                  <a:srgbClr val="10403B"/>
                </a:solidFill>
                <a:latin typeface="Calibri"/>
              </a:rPr>
              <a:t>Effective CUF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28655" y="2871216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B8A52"/>
                </a:solidFill>
                <a:latin typeface="Calibri"/>
              </a:rPr>
              <a:t>67%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26679" y="3154680"/>
            <a:ext cx="29562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80" b="1" i="0">
                <a:solidFill>
                  <a:srgbClr val="10403B"/>
                </a:solidFill>
                <a:latin typeface="Calibri"/>
              </a:rPr>
              <a:t>Overnight, battery-served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28655" y="3154680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80" b="1" i="0">
                <a:solidFill>
                  <a:srgbClr val="1B8A52"/>
                </a:solidFill>
                <a:latin typeface="Calibri"/>
              </a:rPr>
              <a:t>~11 GWh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26679" y="3383280"/>
            <a:ext cx="400781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WHAT THINGS COST (BASE CASE)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26679" y="362102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26679" y="365302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26679" y="3730752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Solar capex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05695" y="3730752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Rs 3.75 cr/MW-AC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26679" y="393649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Battery capex, nameplate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05695" y="3936491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Rs 8,550/kWh ($90)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26679" y="414223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Battery cell replacement, yr 15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5695" y="4142231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in capex (PV Rs 870 cr)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26679" y="434797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WACC 10%  ·  25 yr  ·  O&amp;M 1.5%/yr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26679" y="455371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Capex per GW, 3.0 GW + 12 GWh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05695" y="4553711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Rs 22,650 cr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26679" y="475945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Penalty at Rs 5.25 tariff (1.5x)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05695" y="4759451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Rs 7.88/kWh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26679" y="4965191"/>
            <a:ext cx="227045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19" b="0" i="0">
                <a:solidFill>
                  <a:srgbClr val="283330"/>
                </a:solidFill>
                <a:latin typeface="Calibri"/>
              </a:rPr>
              <a:t>Market energy: Rs 4.50/kWh, cap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5695" y="4965191"/>
            <a:ext cx="1828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19" b="1" i="0">
                <a:solidFill>
                  <a:srgbClr val="10403B"/>
                </a:solidFill>
                <a:latin typeface="Calibri"/>
              </a:rPr>
              <a:t>292 GWh/yr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7200" y="5257800"/>
            <a:ext cx="11277295" cy="868680"/>
          </a:xfrm>
          <a:prstGeom prst="roundRect">
            <a:avLst>
              <a:gd name="adj" fmla="val 6000"/>
            </a:avLst>
          </a:prstGeom>
          <a:solidFill>
            <a:srgbClr val="FAF1DD"/>
          </a:solidFill>
          <a:ln w="12700">
            <a:solidFill>
              <a:srgbClr val="D9A03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85800" y="5367528"/>
            <a:ext cx="1082009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>
                <a:solidFill>
                  <a:srgbClr val="976A12"/>
                </a:solidFill>
                <a:latin typeface="Calibri"/>
              </a:rPr>
              <a:t>Why this leans on the battery:  </a:t>
            </a:r>
            <a:r>
              <a:rPr sz="1000" b="0" i="0">
                <a:solidFill>
                  <a:srgbClr val="283330"/>
                </a:solidFill>
                <a:latin typeface="Calibri"/>
              </a:rPr>
              <a:t>the profile demands ~11 GWh through non-solar hours, when the plant runs on storage alone. A 3% equipment failure rate derates all generation, charging included; a charged battery covers the loss. With a 1.4 DC-AC ratio, the battery, not the panels, sets the design.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254496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Profile per RfS Clause 8.1.a as amended by Amendment-03 (Jun 25, 2026); peak-hour mechanics per Clause 8.1.c as amended by Amendment-01 (Apr 2, 2026); solar hours per Grid-India GNA state-wise declaration, modeled as 08:00-18:00 IST per the Annexure-C illustration, which prices 17:00-18:00 blocks at DFR 50; 15-minute blocks modeled at hourly resolution.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2 of 12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WHY THIS SHAPE: INDIA'S NET LOAD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The profile SECI auctioned is India's net load profile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All-India grid demand minus grid-scale solar, Grid-India 15-minute SCADA aggregated to hourly means, Aug 2025 - Jul 2026</a:t>
            </a:r>
          </a:p>
        </p:txBody>
      </p:sp>
      <p:pic>
        <p:nvPicPr>
          <p:cNvPr id="9" name="Picture 8" descr="fig_net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44168"/>
            <a:ext cx="7223760" cy="36817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79" y="1325880"/>
            <a:ext cx="400781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SECI IS PROCURING THE NET LOAD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26679" y="156362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26679" y="159562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26679" y="170992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91271" y="1696212"/>
            <a:ext cx="384322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India's peak now comes after sunset: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gross demand peaks at 10:00; solar has pushed the residual peak to 19:00 (211 GW). The tender's evening peak block starts exactly there.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79" y="2459736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1271" y="2446020"/>
            <a:ext cx="384322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The 90% evening floor buys the ramp: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net load climbs 65 GW in the six hours into the peak, the steepest and scarcest hours on the grid; the tender turns that climb into a firm, penalty-backed product.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6679" y="333756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1271" y="3323844"/>
            <a:ext cx="384322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The 50-60% midday band mirrors the solar flood: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midday net load has already fallen to 69% of the evening peak and drops further each year solar grows; the tender caps offtake in exactly those hours.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6679" y="4215384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1271" y="4201668"/>
            <a:ext cx="384322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The 70% overnight floor is the one concession: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the grid still runs at ~87% of peak overnight, but holding 90% all night from a battery would price the product out of reach.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38928"/>
            <a:ext cx="11277295" cy="713232"/>
          </a:xfrm>
          <a:prstGeom prst="roundRect">
            <a:avLst>
              <a:gd name="adj" fmla="val 9000"/>
            </a:avLst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" y="5266944"/>
            <a:ext cx="10765231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D9A036"/>
                </a:solidFill>
                <a:latin typeface="Calibri"/>
              </a:rPr>
              <a:t>A thermal mimic is a net-load product. </a:t>
            </a:r>
            <a:r>
              <a:rPr sz="1050" b="0" i="0">
                <a:solidFill>
                  <a:srgbClr val="FFFFFF"/>
                </a:solidFill>
                <a:latin typeface="Calibri"/>
              </a:rPr>
              <a:t>The demand left after cheap midday solar is what India's coal fleet serves today; the tender packages that residual shape into a PPA. </a:t>
            </a:r>
            <a:r>
              <a:rPr sz="1050" b="1" i="0">
                <a:solidFill>
                  <a:srgbClr val="2EB872"/>
                </a:solidFill>
                <a:latin typeface="Calibri"/>
              </a:rPr>
              <a:t>Solar + storage is the cheapest machine that fits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961888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Sources: Grid Controller of India (NLDC) daily Power Supply Position reports, 15-minute SCADA time series, Aug 1 2025 - Jul 31 2026 (98.0% of blocks), accessed via the Grid-Sentinel open dataset, github.com/HalcyonVector/Grid-Sentinel (CC BY-SA 4.0); demand is grid-served demand met, so rooftop solar and captive appear as suppressed demand; net load = demand minus grid-scale solar; curve normalized to its peak (annual hourly means). Cross-checked against NITI Aayog ICED national load curves (iced.niti.gov.in) and POSOCO daily-report compilations (robbieandrew.github.io/india). Net-load framing and validation: Sanyal and Dev, The Duck and The Camel: Tracing the Net Load on the Indian Power Grid, EAC-PM Working Paper 53/2026, Jul 2026 (eacpm.gov.in); this series reproduces its May-2026 ramp and peak statistics exactly.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3 of 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STEP 2: THE DESIGNS AND THEIR COSTS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All costs in: Rs 5.15 lean, or Rs 5.28 with zero penalty, in Rajasthan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Hourly dispatch of 10 weather years against the final tender rules; every cost below includes capex, O&amp;M, replacements, market purchases, and penalties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298448"/>
            <a:ext cx="69494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THE COST ANATOMY OF SIX RAJASTHAN DESIGNS (RS/KWH, PENALTIES INCLUDED)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536192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568195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1691640"/>
          <a:ext cx="69494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777240"/>
                <a:gridCol w="868680"/>
                <a:gridCol w="777240"/>
                <a:gridCol w="868680"/>
                <a:gridCol w="777240"/>
                <a:gridCol w="1463040"/>
              </a:tblGrid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Design (per GW)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Solar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Battery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Market energy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Penalties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ALL-IN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FFFFFF"/>
                          </a:solidFill>
                          <a:latin typeface="Calibri"/>
                        </a:rPr>
                        <a:t>Penalty, avg / worst year</a:t>
                      </a:r>
                    </a:p>
                  </a:txBody>
                  <a:tcPr marL="76200" marT="25400" marB="25400" anchor="ctr">
                    <a:solidFill>
                      <a:srgbClr val="10403B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3.0 GW + 12 GWh</a:t>
                      </a:r>
                      <a:r>
                        <a:rPr sz="720" b="1">
                          <a:solidFill>
                            <a:srgbClr val="1B8A52"/>
                          </a:solidFill>
                          <a:latin typeface="Calibri"/>
                        </a:rPr>
                        <a:t>   OPTIMUM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2.37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2.54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0.21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A3422A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5.15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0.5% / 3.0%</a:t>
                      </a:r>
                    </a:p>
                  </a:txBody>
                  <a:tcPr marL="76200" marT="25400" marB="25400" anchor="ctr">
                    <a:solidFill>
                      <a:srgbClr val="E6F5EC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3.5 GW + 12 GWh</a:t>
                      </a:r>
                      <a:r>
                        <a:rPr sz="720" b="1">
                          <a:solidFill>
                            <a:srgbClr val="976A12"/>
                          </a:solidFill>
                          <a:latin typeface="Calibri"/>
                        </a:rPr>
                        <a:t>   ZERO PEN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2.69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2.47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0.13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5.28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zero in all 10 yrs</a:t>
                      </a:r>
                    </a:p>
                  </a:txBody>
                  <a:tcPr marL="76200" marT="25400" marB="25400" anchor="ctr">
                    <a:solidFill>
                      <a:srgbClr val="FAF1DD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4.0 GW + 12 GWh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3.02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2.43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0.08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5.53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zero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3.0 GW + 14 GWh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2.38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2.97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0.18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A3422A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5.53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0.1% / 1.1%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3.5 GW + 14 GWh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2.69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2.88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0.09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5.67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zero</a:t>
                      </a:r>
                    </a:p>
                  </a:txBody>
                  <a:tcPr marL="76200" marT="25400" marB="25400" anchor="ctr">
                    <a:solidFill>
                      <a:srgbClr val="FFFFFF"/>
                    </a:solidFill>
                  </a:tcPr>
                </a:tc>
              </a:tr>
              <a:tr h="391890">
                <a:tc>
                  <a:txBody>
                    <a:bodyPr/>
                    <a:lstStyle/>
                    <a:p>
                      <a:r>
                        <a:rPr sz="860" b="1">
                          <a:solidFill>
                            <a:srgbClr val="10403B"/>
                          </a:solidFill>
                          <a:latin typeface="Calibri"/>
                        </a:rPr>
                        <a:t>4.0 GW + 14 GWh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3.03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2.84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0.05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0">
                          <a:solidFill>
                            <a:srgbClr val="28333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10403B"/>
                          </a:solidFill>
                          <a:latin typeface="Calibri"/>
                        </a:rPr>
                        <a:t>5.92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 b="0">
                          <a:solidFill>
                            <a:srgbClr val="283330"/>
                          </a:solidFill>
                          <a:latin typeface="Calibri"/>
                        </a:rPr>
                        <a:t>zero</a:t>
                      </a:r>
                    </a:p>
                  </a:txBody>
                  <a:tcPr marL="76200" marT="25400" marB="25400" anchor="ctr">
                    <a:solidFill>
                      <a:srgbClr val="F6F3EC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" y="4572000"/>
            <a:ext cx="6949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19" b="1" i="0">
                <a:solidFill>
                  <a:srgbClr val="10403B"/>
                </a:solidFill>
                <a:latin typeface="Calibri"/>
              </a:rPr>
              <a:t>Half solar, half battery, everywhere. </a:t>
            </a:r>
            <a:r>
              <a:rPr sz="919" b="0" i="0">
                <a:solidFill>
                  <a:srgbClr val="283330"/>
                </a:solidFill>
                <a:latin typeface="Calibri"/>
              </a:rPr>
              <a:t>Battery cost falls slightly with more solar (fewer penalties, fuller charging); the market-energy and penalty components shrink to nothing as solar grows. Rs 5.25 buys either the optimum with modest penalty risk, or 3.5 GW nearly penalty-free at Rs 5.28.</a:t>
            </a:r>
          </a:p>
        </p:txBody>
      </p:sp>
      <p:pic>
        <p:nvPicPr>
          <p:cNvPr id="14" name="Picture 13" descr="fig_solar_u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554480"/>
            <a:ext cx="4160520" cy="28926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26679" y="4892040"/>
            <a:ext cx="3977639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860" b="1" i="0">
                <a:solidFill>
                  <a:srgbClr val="10403B"/>
                </a:solidFill>
                <a:latin typeface="Calibri"/>
              </a:rPr>
              <a:t>The design walks a ridge: </a:t>
            </a:r>
            <a:r>
              <a:rPr sz="860" b="0" i="0">
                <a:solidFill>
                  <a:srgbClr val="283330"/>
                </a:solidFill>
                <a:latin typeface="Calibri"/>
              </a:rPr>
              <a:t>cut solar to 2.5 GW and the worst weather year pays 20% of revenue in penalties; add it beyond 3 GW and the new generation mostly goes unsold: 7% of solar is spilled or curtailed at the optimum, 50% at 6 GW. The full cost grid is on the next slide.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5760720"/>
            <a:ext cx="11277295" cy="475488"/>
          </a:xfrm>
          <a:prstGeom prst="roundRect">
            <a:avLst>
              <a:gd name="adj" fmla="val 9000"/>
            </a:avLst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5833872"/>
            <a:ext cx="10765231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Calibri"/>
              </a:rPr>
              <a:t>All-in cost  =  (annualized capex + O&amp;M + market purchases + penalties)  ÷  billed energy (incl. spill at 50% tariff)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291072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Costs: solar Rs 3.75 cr/MW-AC; battery Rs 8,550/kWh ($90 at Rs 95/USD); WACC 10%, 25 yr; 3% equipment failure rate on all generation. Penalties: each hour stands in for four identical 15-minute blocks; an hour below its floor draws first on market energy (Rs 4.5/kWh, capped at 292 GWh/yr = 5% of required energy); the residual pays 1.5x tariff, Rs 7.88/kWh, reconciled monthly.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4 of 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STEP 2B: THE FULL DESIGN SPACE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Every design priced: the auction lands in a one-cell green corner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Mean all-in cost of 80 Rajasthan designs, solar 2.5-6.0 GW-AC x usable battery 6-24 GWh, ten weather years, penalties included</a:t>
            </a:r>
          </a:p>
        </p:txBody>
      </p:sp>
      <p:pic>
        <p:nvPicPr>
          <p:cNvPr id="9" name="Picture 8" descr="fig_heatmap_d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6400800" cy="41500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78040" y="1417320"/>
            <a:ext cx="45564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THE AUCTION HAS NO SLACK IN 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78040" y="165506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178040" y="168706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78040" y="180136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2631" y="1787652"/>
            <a:ext cx="43918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One cell of 80 beats the discovered price: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3 GW + 12 GWh at Rs 5.15 (solid box). Rs 5.25 is the frontier itself, not a comfortable bid: the winners are committed to building this exact design, in Rajasthan-class sun, executed at $90/kWh batteries.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78040" y="2679192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2631" y="2665476"/>
            <a:ext cx="43918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Mis-sizing is punished asymmetrically: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the valley is flat along the battery axis (10-14 GWh sit within ~Rs 0.1) and brutal along solar: half a gigawatt less sends the worst weather year to 20% of revenue in penalties (triangles); half more starts the slide into half-tariff spill. Real design freedom is about one cell wide.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8040" y="365760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42631" y="3643884"/>
            <a:ext cx="43918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Battery size stops mattering at 12 GWh: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every column's cheapest cell sits at 10-12 GWh; beyond it capex rises with no penalty relief, because bad weeks are an energy deficit, not a duration problem. The hedge the design buys with money is solar, never more battery.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4626864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42631" y="4613148"/>
            <a:ext cx="43918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Reading aids: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colour pivots at Rs 5.25 (gold line on the scale); dashed box = zero-penalty design (3.5 GW + 12 GWh, Rs 5.28); cells above Rs 8 saturate dark red.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simulation, Aug 2026: uniform-grid re-run of the same dispatch and cost model as the previous slide (sim/run_heatmap_sweep.py, results/agg_Rajasthan_heatmap.csv, identical to the v4 basis on shared cells); mean of weather years 2015-2024, 3% equipment failure rate, market energy and penalties inside every cell; split peak scenario. Colour scale capped at Rs 8/kWh.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5 of 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THE PLANT IN OPERATION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How the plant operates: two typical days, and the full year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The optimal Rajasthan design (3.0 GW + 12 GWh): two ordinary days, then all 8,760 hours of a typical weather year (2021)</a:t>
            </a:r>
          </a:p>
        </p:txBody>
      </p:sp>
      <p:pic>
        <p:nvPicPr>
          <p:cNvPr id="9" name="Picture 8" descr="fig_3d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448" y="1115568"/>
            <a:ext cx="7315200" cy="2696452"/>
          </a:xfrm>
          <a:prstGeom prst="rect">
            <a:avLst/>
          </a:prstGeom>
        </p:spPr>
      </p:pic>
      <p:pic>
        <p:nvPicPr>
          <p:cNvPr id="10" name="Picture 9" descr="fig_carp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56" y="3877056"/>
            <a:ext cx="7178040" cy="23787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630936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simulation. Top: the full power balance over two clean Feb days: above zero, what the grid receives (gold solar, green battery discharge, pale gold extra solar sold at 50% tariff); below zero, where the surplus goes (charging, then curtailment); dotted = total solar generation, 4.2 GW-DC behind a 1000 MW contract. Bottom: every hour of 2021 by delivered MW; 94% of hours clear the floor outright, the red rest draws market energy first.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6 of 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STEP 3: STRESS-TEST THE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Shortfalls come from monsoon and winter cloudy spells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Rajasthan, the optimal design (3.0 GW-AC + 12 GWh usable); shortfall is bimodal: monsoon plus early winter</a:t>
            </a:r>
          </a:p>
        </p:txBody>
      </p:sp>
      <p:pic>
        <p:nvPicPr>
          <p:cNvPr id="9" name="Picture 8" descr="fig_worstwee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3312"/>
            <a:ext cx="8183879" cy="2513585"/>
          </a:xfrm>
          <a:prstGeom prst="rect">
            <a:avLst/>
          </a:prstGeom>
        </p:spPr>
      </p:pic>
      <p:pic>
        <p:nvPicPr>
          <p:cNvPr id="10" name="Picture 9" descr="fig_monthly_rajasth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31920"/>
            <a:ext cx="6172200" cy="23610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49440" y="4005072"/>
            <a:ext cx="47850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WHAT IT MEANS COMMERCIALLY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49440" y="4242816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49440" y="4274820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49440" y="438912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4031" y="4375404"/>
            <a:ext cx="46204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Worst-year deficit 6.9%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of required energy (2019): the 292 GWh market allowance maxes out and 115 GWh still goes to penalty, 3.0% of revenue.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5065776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4031" y="5052060"/>
            <a:ext cx="46204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In an average year penalties are 0.5%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of revenue (Rs 0.03/kWh); the allowance is heavily drawn (283 of 292 GWh on average), so bad seasons go straight to penalty.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5742432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4031" y="5728716"/>
            <a:ext cx="46204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Storage cannot fix cloudy weeks: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they are an energy deficit, not a time-shifting problem. Half a gigawatt more solar, not more battery, removes the residual risk entirely.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217920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simulation, Aug 2026. Top: the decade's hardest week (Nov 2019). Bottom: monthly penalties as a share of the month's revenue; billing is monthly but sums to the annual total. The allowance itself is ANNUAL by Clause 8.1.j and PPA 4.4.9 ('on annual basis'): spring allowance banks into the monsoon, worth ~Rs 0.13/kWh vs a monthly cap.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7 of 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STEP 4: PENALTIES UNDER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Zero penalty costs Rs 0.13-0.40 more than the cost-optimum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Penalties are inside every cost shown; averages and worst years are over the ten weather years, with the 3% outage rate in dispatch</a:t>
            </a:r>
          </a:p>
        </p:txBody>
      </p:sp>
      <p:pic>
        <p:nvPicPr>
          <p:cNvPr id="9" name="Picture 8" descr="fig_pare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36192"/>
            <a:ext cx="5577840" cy="3568830"/>
          </a:xfrm>
          <a:prstGeom prst="rect">
            <a:avLst/>
          </a:prstGeom>
        </p:spPr>
      </p:pic>
      <p:pic>
        <p:nvPicPr>
          <p:cNvPr id="10" name="Picture 9" descr="fig_scen_stat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536192"/>
            <a:ext cx="5577840" cy="359045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57200" y="5349240"/>
            <a:ext cx="11277295" cy="731520"/>
          </a:xfrm>
          <a:prstGeom prst="roundRect">
            <a:avLst>
              <a:gd name="adj" fmla="val 9000"/>
            </a:avLst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5477255"/>
            <a:ext cx="107652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D9A036"/>
                </a:solidFill>
                <a:latin typeface="Calibri"/>
              </a:rPr>
              <a:t>Penalties are inside every number. </a:t>
            </a:r>
            <a:r>
              <a:rPr sz="1050" b="0" i="0">
                <a:solidFill>
                  <a:srgbClr val="FFFFFF"/>
                </a:solidFill>
                <a:latin typeface="Calibri"/>
              </a:rPr>
              <a:t>The cost-optimal designs pay 0-1.7% of revenue in an average year (worst year up to 4.6%); half a gigawatt of extra solar makes them zero for Rs 0.00-0.40 more. </a:t>
            </a:r>
            <a:r>
              <a:rPr sz="1050" b="1" i="0">
                <a:solidFill>
                  <a:srgbClr val="2EB872"/>
                </a:solidFill>
                <a:latin typeface="Calibri"/>
              </a:rPr>
              <a:t>At $90/kWh batteries, J&amp;K (4.93), Rajasthan (5.15) and Gujarat (5.22) clear Rs 5.25; the Rajasthan penalty-free build costs Rs 5.28, almost exactly the bid.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254496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simulation, Aug 2026: penalties as simulated (1.5x tariff on shortfall below the floors, after the 292 GWh/yr market allowance = 5% of required energy), 3% equipment failure rate on all generation, weather years 2015-2024. Cost-optimal configs: 3.0-3.5 GW + 12 GWh; zero-penalty configs: 3.0-4.5 GW + 12 GWh. Full table: results/scenario_table_v4.csv.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8 of 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THE COST DRIVER THAT DECIDES EVERYTHING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Rs 5.25 supports $89-93/kWh batteries in Rajasthan, penalties included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All-in cost vs battery system price, at Rs 95/USD, solar held at Rs 3.75 cr/MW-AC</a:t>
            </a:r>
          </a:p>
        </p:txBody>
      </p:sp>
      <p:pic>
        <p:nvPicPr>
          <p:cNvPr id="9" name="Picture 8" descr="fig_battpr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1328"/>
            <a:ext cx="7406640" cy="3256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0" y="1536192"/>
            <a:ext cx="350489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READING THE AUCTION RESULT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0" y="1773936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0" y="1805939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92024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9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1906524"/>
            <a:ext cx="33403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60" b="1" i="0">
                <a:solidFill>
                  <a:srgbClr val="10403B"/>
                </a:solidFill>
                <a:latin typeface="Calibri"/>
              </a:rPr>
              <a:t>At our $90/kWh base case </a:t>
            </a:r>
            <a:r>
              <a:rPr sz="860" b="0" i="0">
                <a:solidFill>
                  <a:srgbClr val="283330"/>
                </a:solidFill>
                <a:latin typeface="Calibri"/>
              </a:rPr>
              <a:t>three states clear the bid: J&amp;K Rs 4.93, Rajasthan Rs 5.15, Gujarat Rs 5.22; the median state needs Rs 5.52.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269748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9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683764"/>
            <a:ext cx="33403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60" b="1" i="0">
                <a:solidFill>
                  <a:srgbClr val="10403B"/>
                </a:solidFill>
                <a:latin typeface="Calibri"/>
              </a:rPr>
              <a:t>Break-even battery prices: </a:t>
            </a:r>
            <a:r>
              <a:rPr sz="860" b="0" i="0">
                <a:solidFill>
                  <a:srgbClr val="283330"/>
                </a:solidFill>
                <a:latin typeface="Calibri"/>
              </a:rPr>
              <a:t>$93/kWh for the lean Rajasthan build, $89 for its zero-penalty variant, $81 in a median state, $102 in J&amp;K. At BNEF's China turnkey $73, Rajasthan costs Rs 4.67.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65760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9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3643884"/>
            <a:ext cx="33403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60" b="1" i="0">
                <a:solidFill>
                  <a:srgbClr val="10403B"/>
                </a:solidFill>
                <a:latin typeface="Calibri"/>
              </a:rPr>
              <a:t>So Rs 5.25 is a northwest-siting bid </a:t>
            </a:r>
            <a:r>
              <a:rPr sz="860" b="0" i="0">
                <a:solidFill>
                  <a:srgbClr val="283330"/>
                </a:solidFill>
                <a:latin typeface="Calibri"/>
              </a:rPr>
              <a:t>at today's battery prices, with margin growing as prices fall toward China's.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461772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9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192" y="4604004"/>
            <a:ext cx="33403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60" b="1" i="0">
                <a:solidFill>
                  <a:srgbClr val="10403B"/>
                </a:solidFill>
                <a:latin typeface="Calibri"/>
              </a:rPr>
              <a:t>Every $10/kWh decline cuts ~Rs 0.28: </a:t>
            </a:r>
            <a:r>
              <a:rPr sz="860" b="0" i="0">
                <a:solidFill>
                  <a:srgbClr val="283330"/>
                </a:solidFill>
                <a:latin typeface="Calibri"/>
              </a:rPr>
              <a:t>at $60-65 the next auction clears near Rs 4.3-4.6, decisively under thermal PPAs (Rs 5.4-6.3).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254496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analysis, Aug 2026: all-in cost at each battery price on each config's mean dispatch outcome (cell replacement scales with system price; WACC 10%, 25 yr constant). BNEF 2025 China turnkey price $73/kWh; thermal PPAs Rs 5.4-6.3 (Powerline); SECI FDRE-IV cleared Rs 4.98 (easier profile, Jul 2024).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9 of 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THE THERMAL BENCHMARK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Coal stations scored on the same profile: 48% would pay penalties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Every operating coal station in India scored against this exact profile, using its actual daily outage record (CEA data, June 2024 - May 2025)</a:t>
            </a:r>
          </a:p>
        </p:txBody>
      </p:sp>
      <p:pic>
        <p:nvPicPr>
          <p:cNvPr id="9" name="Picture 8" descr="fig_co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7863840" cy="35676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95360" y="1554480"/>
            <a:ext cx="313913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HOW EACH STATION IS SCORED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95360" y="179222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95360" y="182422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0" y="193852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9952" y="1924812"/>
            <a:ext cx="29745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From CEA daily outage tables: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a station's availability each day = 1 - MW on outage / station capacity, so sister units cover an outaged one. Its shortfall that day = the profile floors that availability cannot meet, summed over 24 hours.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2999232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9952" y="2985515"/>
            <a:ext cx="29745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Identical rules: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the year's shortfall, less the same 292 GWh market allowance, is penalized at 1.5x tariff; planned and forced outages both count. Economic backdown does not: a 60% PLF station still passes if its capacity was available (median station availability is 90%).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0" y="3931920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9952" y="3918204"/>
            <a:ext cx="29745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Of 213 operating stations,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52% would clear penalty-free; 48% would pay, and 18% would lose more than 10% of revenue. Scored unit by unit instead (619 operating units), only 32% clear, and the median unit loses 7.7% of revenue.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495604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59952" y="4942332"/>
            <a:ext cx="29745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50" b="1" i="0">
                <a:solidFill>
                  <a:srgbClr val="10403B"/>
                </a:solidFill>
                <a:latin typeface="Calibri"/>
              </a:rPr>
              <a:t>The punchline: </a:t>
            </a:r>
            <a:r>
              <a:rPr sz="850" b="0" i="0">
                <a:solidFill>
                  <a:srgbClr val="283330"/>
                </a:solidFill>
                <a:latin typeface="Calibri"/>
              </a:rPr>
              <a:t>solar + storage (0.5% average, zero for Rs 0.13 more) performs like the BETTER HALF of the coal fleet, at a price below recent thermal PPAs.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0936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analysis of CEA Daily Generation Report unit outage tables, Jun 1 2024 - May 31 2025 (49,898 unit-day records; 224 stations from 661 units with inferred nameplates, 213 operating at &gt;=50% availability); station availability = 1 - total outage MW / station capacity; contracted = station capacity; only Force Majeure excused, so planned and forced outages both count; caveat: one thermal year vs ten simulated weather years for solar+storage.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10 of 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69848"/>
            <a:ext cx="12191695" cy="18288"/>
          </a:xfrm>
          <a:prstGeom prst="rect">
            <a:avLst/>
          </a:prstGeom>
          <a:solidFill>
            <a:srgbClr val="D9A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8872"/>
            <a:ext cx="8229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 i="0" spc="120">
                <a:solidFill>
                  <a:srgbClr val="2EB872"/>
                </a:solidFill>
                <a:latin typeface="Calibri"/>
              </a:rPr>
              <a:t>WHAT THIS UNLOCKS: INDUSTRY AND DATA CENTRES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39935" y="118872"/>
            <a:ext cx="21945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i="0" spc="120">
                <a:solidFill>
                  <a:srgbClr val="CFE1D7"/>
                </a:solidFill>
                <a:latin typeface="Calibri"/>
              </a:rPr>
              <a:t>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47472"/>
            <a:ext cx="112772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The same machine sells a 24/7 flat block at Rs 4.89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758952"/>
            <a:ext cx="11277295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6F3EC"/>
                </a:solidFill>
                <a:latin typeface="Calibri"/>
              </a:rPr>
              <a:t>A 90% flat block monetizes the midday solar the tender caps at 60%; delivered through group-captive open access it undercuts the industrial grid tariff by a fifth</a:t>
            </a:r>
          </a:p>
        </p:txBody>
      </p:sp>
      <p:pic>
        <p:nvPicPr>
          <p:cNvPr id="9" name="Picture 8" descr="fig_un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320"/>
            <a:ext cx="5760720" cy="26449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526280"/>
            <a:ext cx="57607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840" b="1" i="0">
                <a:solidFill>
                  <a:srgbClr val="10403B"/>
                </a:solidFill>
                <a:latin typeface="Calibri"/>
              </a:rPr>
              <a:t>Why the flat block is not dearer: </a:t>
            </a:r>
            <a:r>
              <a:rPr sz="840" b="0" i="0">
                <a:solidFill>
                  <a:srgbClr val="283330"/>
                </a:solidFill>
                <a:latin typeface="Calibri"/>
              </a:rPr>
              <a:t>the tender's 60% offtake cap throttles what the plant may bill at midday; a flat 90% floor sells that same capped solar at full tariff. Same contract structure (partial credit, 5% market energy, penalties inside): 4 GW + 14 GWh = Rs 4.89. Our earlier UC Berkeley study's stricter product (full 1 GW, binary hour scoring, no market energy) needs 5 GW + 16 GWh at Rs 5.08 plant-gate; this engine reproduces that too.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371600"/>
            <a:ext cx="52422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DATA CENTRES: THE FIRST BUYERS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92240" y="1609344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641348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755648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9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6831" y="1741932"/>
            <a:ext cx="50776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40" b="1" i="0">
                <a:solidFill>
                  <a:srgbClr val="10403B"/>
                </a:solidFill>
                <a:latin typeface="Calibri"/>
              </a:rPr>
              <a:t>Delivered at Rs 6.1-6.5, a fifth below the Rs 7.8 grid tariff: </a:t>
            </a:r>
            <a:r>
              <a:rPr sz="840" b="0" i="0">
                <a:solidFill>
                  <a:srgbClr val="283330"/>
                </a:solidFill>
                <a:latin typeface="Calibri"/>
              </a:rPr>
              <a:t>India's ~1.3 GW of data centres (4-5x by 2030) can wheel this block through group-captive open access; a 100 MW campus saves over Rs 100 crore a year. Lands inside IECC's own Rs 5.5-7.0 band for 24/7 clean DC power; US and EU firm-clean contracts run $100-150/MWh.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542032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9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6831" y="2528315"/>
            <a:ext cx="50776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40" b="1" i="0">
                <a:solidFill>
                  <a:srgbClr val="10403B"/>
                </a:solidFill>
                <a:latin typeface="Calibri"/>
              </a:rPr>
              <a:t>Hourly matching doubles: </a:t>
            </a:r>
            <a:r>
              <a:rPr sz="840" b="0" i="0">
                <a:solidFill>
                  <a:srgbClr val="283330"/>
                </a:solidFill>
                <a:latin typeface="Calibri"/>
              </a:rPr>
              <a:t>this profile delivers ~90% hourly carbon-free energy by construction; a vanilla solar PPA of the same annual volume scores ~44%.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127248"/>
            <a:ext cx="52422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GREEN STEEL: THE ASSUMPTION IS NOW A PRICE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92240" y="3364991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92240" y="3396996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3511296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9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56831" y="3497579"/>
            <a:ext cx="50776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40" b="1" i="0">
                <a:solidFill>
                  <a:srgbClr val="10403B"/>
                </a:solidFill>
                <a:latin typeface="Calibri"/>
              </a:rPr>
              <a:t>Berkeley's green-steel case assumed a $55/MWh flat block; Rs 5.25 IS $55 </a:t>
            </a:r>
            <a:r>
              <a:rPr sz="840" b="0" i="0">
                <a:solidFill>
                  <a:srgbClr val="283330"/>
                </a:solidFill>
                <a:latin typeface="Calibri"/>
              </a:rPr>
              <a:t>at today's rupee. At 4 MWh per tonne (36% of steel cost), green H2-DRI beats blast-furnace steel into the EU from CBAM day one, and sits ~9% above it domestically, a gap coking-coal and rupee escalation close by ~2030.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4315968"/>
            <a:ext cx="5242255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0403B"/>
                </a:solidFill>
                <a:latin typeface="Calibri"/>
              </a:rPr>
              <a:t>GREEN HYDROGEN: THE ONE THAT NEEDS CHEAPER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92240" y="4553712"/>
            <a:ext cx="1417320" cy="32004"/>
          </a:xfrm>
          <a:prstGeom prst="rect">
            <a:avLst/>
          </a:prstGeom>
          <a:solidFill>
            <a:srgbClr val="2EB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92240" y="4585716"/>
            <a:ext cx="1417320" cy="16459"/>
          </a:xfrm>
          <a:prstGeom prst="rect">
            <a:avLst/>
          </a:prstGeom>
          <a:solidFill>
            <a:srgbClr val="CFE1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4700016"/>
            <a:ext cx="128016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90" b="0" i="0">
                <a:solidFill>
                  <a:srgbClr val="D9A036"/>
                </a:solidFill>
                <a:latin typeface="Calibri"/>
              </a:rPr>
              <a:t>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56831" y="4686300"/>
            <a:ext cx="507766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</a:pPr>
            <a:r>
              <a:rPr sz="840" b="1" i="0">
                <a:solidFill>
                  <a:srgbClr val="10403B"/>
                </a:solidFill>
                <a:latin typeface="Calibri"/>
              </a:rPr>
              <a:t>Rs 5.25 makes hydrogen ~$3.7/kg vs the $3 target: </a:t>
            </a:r>
            <a:r>
              <a:rPr sz="840" b="0" i="0">
                <a:solidFill>
                  <a:srgbClr val="283330"/>
                </a:solidFill>
                <a:latin typeface="Calibri"/>
              </a:rPr>
              <a:t>each Rs 1/kWh moves H2 by $0.60/kg. Electrolysers want the co-located, off-grid version of this same design at ~Rs 4.1/kWh, not a grid-delivered PPA.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5440680"/>
            <a:ext cx="11277295" cy="713232"/>
          </a:xfrm>
          <a:prstGeom prst="roundRect">
            <a:avLst>
              <a:gd name="adj" fmla="val 9000"/>
            </a:avLst>
          </a:prstGeom>
          <a:solidFill>
            <a:srgbClr val="1040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3232" y="5568696"/>
            <a:ext cx="10765231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D9A036"/>
                </a:solidFill>
                <a:latin typeface="Calibri"/>
              </a:rPr>
              <a:t>Who switches on price alone: </a:t>
            </a:r>
            <a:r>
              <a:rPr sz="1050" b="0" i="0">
                <a:solidFill>
                  <a:srgbClr val="FFFFFF"/>
                </a:solidFill>
                <a:latin typeface="Calibri"/>
              </a:rPr>
              <a:t>data centres, chlor-alkali, and every industrial buyer paying Rs 7.7-7.9 to the grid. Aluminium's Rs 3 captive coal waits for carbon pricing. </a:t>
            </a:r>
            <a:r>
              <a:rPr sz="1050" b="1" i="0">
                <a:solidFill>
                  <a:srgbClr val="2EB872"/>
                </a:solidFill>
                <a:latin typeface="Calibri"/>
              </a:rPr>
              <a:t>The product now exists at a discovered price; open-access rules, not economics, set the pace.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236208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750" b="0" i="1">
                <a:solidFill>
                  <a:srgbClr val="7C8A83"/>
                </a:solidFill>
                <a:latin typeface="Calibri"/>
              </a:rPr>
              <a:t>UC Berkeley simulation (flat block: sim/run_flat90_sweep.py, Rajasthan, v4 basis, no spill revenue) and IECC, UC Berkeley analyses at iecc.gspp.berkeley.edu: Plummeting Solar+Storage Auction Prices (May 2025); Economic Case for Green Steel Production in India (May 2026); Clean Energy as Economic Statecraft, Strategy 5 (Feb 2026, data centres); Electrifying Industrial Heat in India (Apr 2026: grid tariff Rs 7.81, group-captive adder Rs 1.22); SAF report App. A.1 (Jun 2026, LCOH). Open access per GEOA Rules 2022; third-party route adds Rs 2.8-4.7 incl. cross-subsidy surcharge.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6565392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 i="0">
                <a:solidFill>
                  <a:srgbClr val="7C8A83"/>
                </a:solidFill>
                <a:latin typeface="Calibri"/>
              </a:rPr>
              <a:t>SECI FDRE-RTC-V analysis  ·  solar + storage vs the Rs 5.25 result  ·  11 of 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8255" y="6565392"/>
            <a:ext cx="42062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0" i="0">
                <a:solidFill>
                  <a:srgbClr val="7C8A83"/>
                </a:solidFill>
                <a:latin typeface="Calibri"/>
              </a:rPr>
              <a:t>Paliwal  ·  Phadke  ·  Abhyankar  ·  umed@berkeley.edu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SECI FDRE-RTC-V: Solar + Storage vs the Rs 5.25 Result - August 2026</dc:title>
  <dc:subject/>
  <dc:creator>Umed Paliwal; Amol Phadke; Nikit Abhyankar</dc:creator>
  <cp:keywords/>
  <dc:description>generated using python-pptx</dc:description>
  <cp:lastModifiedBy>Umed Paliwal</cp:lastModifiedBy>
  <cp:revision>1</cp:revision>
  <dcterms:created xsi:type="dcterms:W3CDTF">2013-01-27T09:14:16Z</dcterms:created>
  <dcterms:modified xsi:type="dcterms:W3CDTF">2013-01-27T09:15:58Z</dcterms:modified>
  <cp:category/>
</cp:coreProperties>
</file>